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5"/>
  </p:notesMasterIdLst>
  <p:sldIdLst>
    <p:sldId id="274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28.7.2021.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4" descr="ppt-header-GEA-3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464" y="2518466"/>
            <a:ext cx="9144000" cy="1655763"/>
          </a:xfrm>
        </p:spPr>
        <p:txBody>
          <a:bodyPr>
            <a:normAutofit fontScale="90000"/>
          </a:bodyPr>
          <a:lstStyle/>
          <a:p>
            <a:r>
              <a:rPr lang="hr-HR" sz="7200" b="1" dirty="0">
                <a:latin typeface="+mn-lt"/>
              </a:rPr>
              <a:t>Njemačka – regionalni pregled</a:t>
            </a:r>
            <a:endParaRPr lang="x-none" sz="72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052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BA720FAE-83D4-4859-B4F3-3934FC6B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257" y="1691357"/>
            <a:ext cx="4835798" cy="616334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Sjeverna Njemačka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318F421-8DF8-4AA7-9A78-597DE9017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67678" y="2644023"/>
            <a:ext cx="6916846" cy="355708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položaj- krajnji sjever Njemačke</a:t>
            </a:r>
          </a:p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Pomoću karte navedi koje nizine zauzima ova regija?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razvijena poljoprivreda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prevladava uzgoj krumpira, raži i krmnog bilja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razvijeno govedarstvo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prostor ispresijecan tekućicama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rijeke </a:t>
            </a:r>
            <a:r>
              <a:rPr lang="hr-HR" sz="2200" dirty="0" err="1"/>
              <a:t>Weser</a:t>
            </a:r>
            <a:r>
              <a:rPr lang="hr-HR" sz="2200" dirty="0"/>
              <a:t>, Elba, </a:t>
            </a:r>
            <a:r>
              <a:rPr lang="hr-HR" sz="2200" dirty="0" err="1"/>
              <a:t>Oder</a:t>
            </a:r>
            <a:r>
              <a:rPr lang="hr-HR" sz="2200" dirty="0"/>
              <a:t> i </a:t>
            </a:r>
            <a:r>
              <a:rPr lang="hr-HR" sz="2200" dirty="0" err="1"/>
              <a:t>Ems</a:t>
            </a:r>
            <a:endParaRPr lang="hr-HR" sz="2200" dirty="0"/>
          </a:p>
          <a:p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  <a:p>
            <a:endParaRPr lang="hr-HR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F249F530-15EA-4A55-A21B-87942A495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6786" y="3903533"/>
            <a:ext cx="6175783" cy="4176122"/>
          </a:xfrm>
          <a:prstGeom prst="rect">
            <a:avLst/>
          </a:prstGeom>
        </p:spPr>
      </p:pic>
      <p:sp>
        <p:nvSpPr>
          <p:cNvPr id="8" name="Oblak 7">
            <a:extLst>
              <a:ext uri="{FF2B5EF4-FFF2-40B4-BE49-F238E27FC236}">
                <a16:creationId xmlns:a16="http://schemas.microsoft.com/office/drawing/2014/main" id="{920B6BB2-5144-4DD4-BF2A-743E2AA979CF}"/>
              </a:ext>
            </a:extLst>
          </p:cNvPr>
          <p:cNvSpPr/>
          <p:nvPr/>
        </p:nvSpPr>
        <p:spPr>
          <a:xfrm rot="20597057">
            <a:off x="6344479" y="5271635"/>
            <a:ext cx="2564524" cy="1439918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b="1" dirty="0">
                <a:solidFill>
                  <a:schemeClr val="tx1"/>
                </a:solidFill>
              </a:rPr>
              <a:t>Pronađi ove rijeke na karti</a:t>
            </a:r>
          </a:p>
        </p:txBody>
      </p:sp>
    </p:spTree>
    <p:extLst>
      <p:ext uri="{BB962C8B-B14F-4D97-AF65-F5344CB8AC3E}">
        <p14:creationId xmlns:p14="http://schemas.microsoft.com/office/powerpoint/2010/main" val="261497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CFF6F483-6B89-44E3-B359-BF48F7ADB9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22585"/>
            <a:ext cx="6485922" cy="417341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gradovi su se razvili na estuarijima rijeka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Hamburg i Bremen- gradovi luke</a:t>
            </a:r>
          </a:p>
          <a:p>
            <a:endParaRPr lang="hr-HR" sz="2200" dirty="0"/>
          </a:p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Na kojim rijekama se nalaze?</a:t>
            </a:r>
          </a:p>
          <a:p>
            <a:endParaRPr lang="hr-HR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plovne rijeke povezane su kanalima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najdulji kanal je </a:t>
            </a:r>
            <a:r>
              <a:rPr lang="hr-HR" sz="2200" dirty="0" err="1"/>
              <a:t>Mittelland</a:t>
            </a:r>
            <a:r>
              <a:rPr lang="hr-HR" sz="2200" dirty="0"/>
              <a:t>- preko rijeke </a:t>
            </a:r>
            <a:r>
              <a:rPr lang="hr-HR" sz="2200" dirty="0" err="1"/>
              <a:t>Ems</a:t>
            </a:r>
            <a:r>
              <a:rPr lang="hr-HR" sz="2200" dirty="0"/>
              <a:t>  povezuje Berlin i Rajnu</a:t>
            </a:r>
          </a:p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Pronađi kanal </a:t>
            </a:r>
            <a:r>
              <a:rPr lang="hr-HR" sz="2400" b="1" dirty="0" err="1">
                <a:solidFill>
                  <a:schemeClr val="accent6">
                    <a:lumMod val="50000"/>
                  </a:schemeClr>
                </a:solidFill>
              </a:rPr>
              <a:t>Mittelland</a:t>
            </a:r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 na karti.</a:t>
            </a:r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BEBB645-A64E-477A-A9AA-43C667A85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5710" y="1229709"/>
            <a:ext cx="4684613" cy="2459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D148B21-CF8A-4275-95C2-5BA58ECA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0355" y="3819859"/>
            <a:ext cx="4415322" cy="2943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Poveznik: zakrivljeno 7">
            <a:extLst>
              <a:ext uri="{FF2B5EF4-FFF2-40B4-BE49-F238E27FC236}">
                <a16:creationId xmlns:a16="http://schemas.microsoft.com/office/drawing/2014/main" id="{F0EEAD7B-65E2-4167-88A6-3AB4171A7086}"/>
              </a:ext>
            </a:extLst>
          </p:cNvPr>
          <p:cNvCxnSpPr/>
          <p:nvPr/>
        </p:nvCxnSpPr>
        <p:spPr>
          <a:xfrm flipV="1">
            <a:off x="1902372" y="2301766"/>
            <a:ext cx="5423338" cy="157654"/>
          </a:xfrm>
          <a:prstGeom prst="curvedConnector3">
            <a:avLst>
              <a:gd name="adj1" fmla="val -387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oveznik: zakrivljeno 12">
            <a:extLst>
              <a:ext uri="{FF2B5EF4-FFF2-40B4-BE49-F238E27FC236}">
                <a16:creationId xmlns:a16="http://schemas.microsoft.com/office/drawing/2014/main" id="{72C92DD4-B2F6-4D77-8C9F-36D2F9D7DA57}"/>
              </a:ext>
            </a:extLst>
          </p:cNvPr>
          <p:cNvCxnSpPr>
            <a:endCxn id="6" idx="1"/>
          </p:cNvCxnSpPr>
          <p:nvPr/>
        </p:nvCxnSpPr>
        <p:spPr>
          <a:xfrm>
            <a:off x="2900855" y="2596055"/>
            <a:ext cx="4559500" cy="2695578"/>
          </a:xfrm>
          <a:prstGeom prst="curvedConnector3">
            <a:avLst>
              <a:gd name="adj1" fmla="val 7351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8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5DD45A6-85AD-4AC9-B716-FB6C6D52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091" y="1455270"/>
            <a:ext cx="10515600" cy="783205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+mn-lt"/>
              </a:rPr>
              <a:t>Zadatak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78320594-99DA-4A79-99A4-5B2B53BBC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933" y="2706144"/>
            <a:ext cx="10515600" cy="3459572"/>
          </a:xfrm>
        </p:spPr>
        <p:txBody>
          <a:bodyPr/>
          <a:lstStyle/>
          <a:p>
            <a:pPr marL="457200" indent="-457200" algn="ctr"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otvori udžbenik na stranici 115. </a:t>
            </a:r>
          </a:p>
          <a:p>
            <a:pPr marL="457200" indent="-457200" algn="ctr"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pročitaj tekst o Berlinu </a:t>
            </a:r>
          </a:p>
          <a:p>
            <a:pPr marL="457200" indent="-457200" algn="ctr"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zapiši najvažnije </a:t>
            </a:r>
          </a:p>
          <a:p>
            <a:pPr marL="457200" indent="-457200" algn="ctr">
              <a:buAutoNum type="arabicPeriod"/>
            </a:pPr>
            <a:r>
              <a:rPr lang="hr-HR" dirty="0">
                <a:solidFill>
                  <a:schemeClr val="tx1"/>
                </a:solidFill>
              </a:rPr>
              <a:t>Za ponavljanje riješi radnu bilježnicu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2386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latin typeface="+mn-lt"/>
              </a:rPr>
              <a:t>Izradio: Damir Vinković, prof.</a:t>
            </a:r>
            <a:endParaRPr lang="x-non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264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468" y="1875006"/>
            <a:ext cx="9659007" cy="1108181"/>
          </a:xfrm>
        </p:spPr>
        <p:txBody>
          <a:bodyPr>
            <a:normAutofit/>
          </a:bodyPr>
          <a:lstStyle/>
          <a:p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Nakon današnjeg sata moći ćete…</a:t>
            </a:r>
            <a:endParaRPr lang="x-none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C42D4AA-635D-4085-9E75-B79353C569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210808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Tx/>
              <a:buChar char="-"/>
            </a:pPr>
            <a:r>
              <a:rPr lang="hr-HR" dirty="0"/>
              <a:t>Opisati Alpe i posebnosti života u njima</a:t>
            </a:r>
          </a:p>
          <a:p>
            <a:pPr marL="342900" indent="-342900">
              <a:buFontTx/>
              <a:buChar char="-"/>
            </a:pPr>
            <a:r>
              <a:rPr lang="hr-HR" dirty="0"/>
              <a:t>Usporediti Pribaltičku i Panonsku nizinu prema prirodnoj osnovi, gospodarskoj valorizaciji i načinu života</a:t>
            </a:r>
          </a:p>
          <a:p>
            <a:pPr marL="342900" indent="-342900">
              <a:buFontTx/>
              <a:buChar char="-"/>
            </a:pPr>
            <a:r>
              <a:rPr lang="hr-HR" dirty="0"/>
              <a:t>Objasniti gospodarsku važnost </a:t>
            </a:r>
            <a:r>
              <a:rPr lang="hr-HR" dirty="0" err="1"/>
              <a:t>sredogorja</a:t>
            </a:r>
            <a:r>
              <a:rPr lang="hr-HR" dirty="0"/>
              <a:t> i utjecaj na rani industrijski razvoj Njemačke</a:t>
            </a:r>
          </a:p>
          <a:p>
            <a:pPr marL="342900" indent="-342900">
              <a:buFontTx/>
              <a:buChar char="-"/>
            </a:pPr>
            <a:r>
              <a:rPr lang="hr-HR" dirty="0"/>
              <a:t>Analizirati posebnosti i značenje Njemačke u Europi i svijetu</a:t>
            </a:r>
          </a:p>
        </p:txBody>
      </p:sp>
    </p:spTree>
    <p:extLst>
      <p:ext uri="{BB962C8B-B14F-4D97-AF65-F5344CB8AC3E}">
        <p14:creationId xmlns:p14="http://schemas.microsoft.com/office/powerpoint/2010/main" val="504629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964421"/>
          </a:xfrm>
        </p:spPr>
        <p:txBody>
          <a:bodyPr/>
          <a:lstStyle/>
          <a:p>
            <a:r>
              <a:rPr lang="hr-HR" dirty="0"/>
              <a:t>Regionalna podjela Njemačke</a:t>
            </a:r>
            <a:endParaRPr lang="x-none" dirty="0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A358587-E138-49B3-8BF5-DB0BFAB59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11294"/>
            <a:ext cx="10515600" cy="3806321"/>
          </a:xfrm>
        </p:spPr>
        <p:txBody>
          <a:bodyPr>
            <a:normAutofit/>
          </a:bodyPr>
          <a:lstStyle/>
          <a:p>
            <a:endParaRPr lang="hr-HR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Promotri kartu</a:t>
            </a:r>
          </a:p>
          <a:p>
            <a:pPr marL="342900" indent="-342900"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Kako regionalno dijelimo Njemačku?</a:t>
            </a:r>
            <a:r>
              <a:rPr lang="hr-HR" dirty="0"/>
              <a:t>			</a:t>
            </a:r>
          </a:p>
        </p:txBody>
      </p:sp>
      <p:pic>
        <p:nvPicPr>
          <p:cNvPr id="5" name="Slika 4" descr="Slika na kojoj se prikazuje karta&#10;&#10;Opis je automatski generiran">
            <a:extLst>
              <a:ext uri="{FF2B5EF4-FFF2-40B4-BE49-F238E27FC236}">
                <a16:creationId xmlns:a16="http://schemas.microsoft.com/office/drawing/2014/main" id="{25C34A8B-0FE9-401E-83A8-7E65CBA38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194" y="2907223"/>
            <a:ext cx="3286126" cy="361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50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DA7CB-9939-0242-AD2D-4B922B7D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593" y="1619108"/>
            <a:ext cx="10515600" cy="770868"/>
          </a:xfrm>
        </p:spPr>
        <p:txBody>
          <a:bodyPr>
            <a:normAutofit/>
          </a:bodyPr>
          <a:lstStyle/>
          <a:p>
            <a:r>
              <a:rPr lang="hr-HR" dirty="0">
                <a:latin typeface="+mn-lt"/>
              </a:rPr>
              <a:t>Južna Njemačka</a:t>
            </a:r>
            <a:endParaRPr lang="x-none" dirty="0">
              <a:latin typeface="+mn-lt"/>
            </a:endParaRPr>
          </a:p>
        </p:txBody>
      </p:sp>
      <p:sp>
        <p:nvSpPr>
          <p:cNvPr id="10" name="Rezervirano mjesto sadržaja 9">
            <a:extLst>
              <a:ext uri="{FF2B5EF4-FFF2-40B4-BE49-F238E27FC236}">
                <a16:creationId xmlns:a16="http://schemas.microsoft.com/office/drawing/2014/main" id="{CEBB69B2-FC26-49A7-8BDB-5C8C1AB3BD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8941" y="2649502"/>
            <a:ext cx="8526517" cy="39182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2200" dirty="0"/>
              <a:t>položaj:  Alpski, predalpski prostor te južni dio njemačkog </a:t>
            </a:r>
            <a:r>
              <a:rPr lang="hr-HR" sz="2200" dirty="0" err="1"/>
              <a:t>sredogorja</a:t>
            </a:r>
            <a:endParaRPr lang="hr-HR" sz="2200" dirty="0"/>
          </a:p>
          <a:p>
            <a:pPr>
              <a:lnSpc>
                <a:spcPct val="150000"/>
              </a:lnSpc>
            </a:pPr>
            <a:r>
              <a:rPr lang="hr-HR" sz="2200" dirty="0"/>
              <a:t>najveći dio pripada pokrajinama Bavarska (Bayern) i Baden </a:t>
            </a:r>
            <a:r>
              <a:rPr lang="hr-HR" sz="2200" dirty="0" err="1"/>
              <a:t>Württemberg</a:t>
            </a:r>
            <a:endParaRPr lang="hr-HR" sz="2200" dirty="0"/>
          </a:p>
          <a:p>
            <a:pPr marL="0" indent="0">
              <a:lnSpc>
                <a:spcPct val="150000"/>
              </a:lnSpc>
              <a:buNone/>
            </a:pPr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                       Koja je glavna gospodarska grana u Alpama?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103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D969C6D-D775-4D6B-9260-AA784F8F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537811"/>
          </a:xfrm>
        </p:spPr>
        <p:txBody>
          <a:bodyPr>
            <a:normAutofit fontScale="90000"/>
          </a:bodyPr>
          <a:lstStyle/>
          <a:p>
            <a:br>
              <a:rPr lang="hr-HR" dirty="0"/>
            </a:br>
            <a:br>
              <a:rPr lang="hr-HR" dirty="0"/>
            </a:br>
            <a:endParaRPr lang="hr-HR" dirty="0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FA42C56-15D8-45F9-8B6C-CC445018E0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48709"/>
            <a:ext cx="6853784" cy="4888069"/>
          </a:xfrm>
        </p:spPr>
        <p:txBody>
          <a:bodyPr>
            <a:normAutofit/>
          </a:bodyPr>
          <a:lstStyle/>
          <a:p>
            <a:r>
              <a:rPr lang="hr-HR" sz="2200" b="1" u="sng" dirty="0"/>
              <a:t>Bavarska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München je glavno središte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grad piva i automobila (BMW)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 err="1"/>
              <a:t>Ingolstadt</a:t>
            </a:r>
            <a:r>
              <a:rPr lang="hr-HR" sz="2200" dirty="0"/>
              <a:t> – središte prerade nafte i automobilske industrije (Audi)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Nürnberg – automobilska (MAN) i elektrotehnička (Siemens) industrija</a:t>
            </a:r>
          </a:p>
          <a:p>
            <a:r>
              <a:rPr lang="hr-HR" sz="2200" b="1" u="sng" dirty="0"/>
              <a:t>Baden – </a:t>
            </a:r>
            <a:r>
              <a:rPr lang="hr-HR" sz="2200" b="1" u="sng" dirty="0" err="1"/>
              <a:t>Württemberg</a:t>
            </a:r>
            <a:endParaRPr lang="hr-HR" sz="22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Stuttgart je glavno središte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središte automobilske  (Mercedes i Porsche ) i elektrotehničke (Bosch) industrije</a:t>
            </a:r>
          </a:p>
          <a:p>
            <a:endParaRPr lang="hr-HR" dirty="0"/>
          </a:p>
        </p:txBody>
      </p:sp>
      <p:sp>
        <p:nvSpPr>
          <p:cNvPr id="2" name="Oblak 1">
            <a:extLst>
              <a:ext uri="{FF2B5EF4-FFF2-40B4-BE49-F238E27FC236}">
                <a16:creationId xmlns:a16="http://schemas.microsoft.com/office/drawing/2014/main" id="{440E283A-BD9E-4835-8535-2BC7A71659DD}"/>
              </a:ext>
            </a:extLst>
          </p:cNvPr>
          <p:cNvSpPr/>
          <p:nvPr/>
        </p:nvSpPr>
        <p:spPr>
          <a:xfrm>
            <a:off x="6096000" y="3731070"/>
            <a:ext cx="2564524" cy="1439918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b="1" dirty="0">
                <a:solidFill>
                  <a:schemeClr val="tx1"/>
                </a:solidFill>
              </a:rPr>
              <a:t>Pronađi ove gradove na karti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id="{B0CD38F1-D810-46BB-95B3-8A082B544A3E}"/>
              </a:ext>
            </a:extLst>
          </p:cNvPr>
          <p:cNvSpPr/>
          <p:nvPr/>
        </p:nvSpPr>
        <p:spPr>
          <a:xfrm>
            <a:off x="966952" y="6001359"/>
            <a:ext cx="5875283" cy="7882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200" b="1" dirty="0">
                <a:solidFill>
                  <a:schemeClr val="tx1"/>
                </a:solidFill>
              </a:rPr>
              <a:t>Ove su dvije savezne pokrajine među najbogatijima- pokušaj zaključit zašto!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F029906C-38E5-435B-9DE3-2D9C89229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468" y="1323496"/>
            <a:ext cx="2388803" cy="3248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C42A844A-8A98-404E-B54C-F722C975B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7853" y="5002924"/>
            <a:ext cx="3637358" cy="1786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33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3580BCC-29C1-4A23-A8D8-F48884887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756" y="1441706"/>
            <a:ext cx="5991936" cy="799273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Srednja Njemačka</a:t>
            </a:r>
          </a:p>
        </p:txBody>
      </p:sp>
      <p:sp>
        <p:nvSpPr>
          <p:cNvPr id="6" name="Rezervirano mjesto teksta 4">
            <a:extLst>
              <a:ext uri="{FF2B5EF4-FFF2-40B4-BE49-F238E27FC236}">
                <a16:creationId xmlns:a16="http://schemas.microsoft.com/office/drawing/2014/main" id="{9C8C69B5-793A-44AB-927F-BC99F054F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86433" y="2523618"/>
            <a:ext cx="9936492" cy="382945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položaj: zauzima najveći dio njemačkog </a:t>
            </a:r>
            <a:r>
              <a:rPr lang="hr-HR" sz="2200" dirty="0" err="1"/>
              <a:t>sredogorja</a:t>
            </a:r>
            <a:endParaRPr lang="hr-HR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na zapadu se izdvaja </a:t>
            </a:r>
            <a:r>
              <a:rPr lang="hr-HR" sz="2200" b="1" dirty="0"/>
              <a:t>Porajnje</a:t>
            </a:r>
            <a:r>
              <a:rPr lang="hr-HR" sz="2200" dirty="0"/>
              <a:t> (najgušće naseljen dio Njemačke)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200" dirty="0"/>
              <a:t>u saveznoj pokrajini Sjevernoj Rajni- Vestfaliji nalazi se </a:t>
            </a:r>
          </a:p>
          <a:p>
            <a:r>
              <a:rPr lang="hr-HR" sz="2200" dirty="0"/>
              <a:t>    </a:t>
            </a:r>
            <a:r>
              <a:rPr lang="hr-HR" sz="2200" b="1" dirty="0"/>
              <a:t>Ruhr</a:t>
            </a:r>
            <a:r>
              <a:rPr lang="hr-HR" sz="2200" dirty="0"/>
              <a:t>  (najveća europska gradska regija)</a:t>
            </a:r>
          </a:p>
          <a:p>
            <a:endParaRPr lang="hr-HR" sz="2200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6575262-9D00-43FC-A18A-43523D7E4585}"/>
              </a:ext>
            </a:extLst>
          </p:cNvPr>
          <p:cNvSpPr txBox="1"/>
          <p:nvPr/>
        </p:nvSpPr>
        <p:spPr>
          <a:xfrm>
            <a:off x="3069021" y="4582510"/>
            <a:ext cx="980615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r-HR" sz="2400" b="1" dirty="0">
                <a:solidFill>
                  <a:srgbClr val="70AD47">
                    <a:lumMod val="50000"/>
                  </a:srgbClr>
                </a:solidFill>
                <a:latin typeface="Calibri"/>
              </a:rPr>
              <a:t>Na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geografskoj karti pronađi Porajnje i Ruhr.</a:t>
            </a:r>
          </a:p>
        </p:txBody>
      </p:sp>
    </p:spTree>
    <p:extLst>
      <p:ext uri="{BB962C8B-B14F-4D97-AF65-F5344CB8AC3E}">
        <p14:creationId xmlns:p14="http://schemas.microsoft.com/office/powerpoint/2010/main" val="117926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DC16833C-4097-45A2-99B3-454697D188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8864"/>
            <a:ext cx="8672074" cy="3800272"/>
          </a:xfrm>
        </p:spPr>
        <p:txBody>
          <a:bodyPr>
            <a:noAutofit/>
          </a:bodyPr>
          <a:lstStyle/>
          <a:p>
            <a:r>
              <a:rPr lang="hr-HR" sz="2200" b="1" u="sng" dirty="0"/>
              <a:t>Rajna - Ruhr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jedinstveno gradsko područje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oko 11 milijuna stanovnika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prostor prvih industrija na temelju nalazišta kamenog ugljena</a:t>
            </a:r>
          </a:p>
          <a:p>
            <a:endParaRPr lang="hr-HR" sz="2200" dirty="0"/>
          </a:p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Pripada li kameni ugljen u obnovljive ili neobnovljive izvore energije? Koristi li se danas u Europi kao i u prošlosti?</a:t>
            </a:r>
          </a:p>
          <a:p>
            <a:endParaRPr lang="hr-HR" sz="24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danas je industrija većinom prenamijenjena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Dortmund- najveće središte</a:t>
            </a:r>
          </a:p>
          <a:p>
            <a:endParaRPr lang="hr-HR" sz="2200" dirty="0"/>
          </a:p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Pronađi ovaj prostor na karti i izdvoji još neke gradove.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1019E02-BD78-43B0-BC91-B9449E7C9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36" y="1305586"/>
            <a:ext cx="8157067" cy="5435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C741E9D-F18B-4637-B38E-E8314250B941}"/>
              </a:ext>
            </a:extLst>
          </p:cNvPr>
          <p:cNvSpPr txBox="1"/>
          <p:nvPr/>
        </p:nvSpPr>
        <p:spPr>
          <a:xfrm>
            <a:off x="8996855" y="3808102"/>
            <a:ext cx="26275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200" b="1" dirty="0"/>
              <a:t>Dortmund</a:t>
            </a:r>
          </a:p>
        </p:txBody>
      </p:sp>
    </p:spTree>
    <p:extLst>
      <p:ext uri="{BB962C8B-B14F-4D97-AF65-F5344CB8AC3E}">
        <p14:creationId xmlns:p14="http://schemas.microsoft.com/office/powerpoint/2010/main" val="131623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8944EB3-4E61-42CA-9C96-83B11EAF2B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8864" y="2364020"/>
            <a:ext cx="5687136" cy="3741906"/>
          </a:xfrm>
        </p:spPr>
        <p:txBody>
          <a:bodyPr>
            <a:normAutofit/>
          </a:bodyPr>
          <a:lstStyle/>
          <a:p>
            <a:r>
              <a:rPr lang="hr-HR" sz="2200" dirty="0"/>
              <a:t>Frankfurt na Majni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najjače poslovno i trgovačko središte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jedna od najvećih europskih zračnih luka</a:t>
            </a:r>
          </a:p>
          <a:p>
            <a:endParaRPr lang="hr-HR" sz="2200" dirty="0"/>
          </a:p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Pronađi ga na karti.</a:t>
            </a:r>
          </a:p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Odredi mu položaj unutar Srednje Njemačke.</a:t>
            </a:r>
          </a:p>
        </p:txBody>
      </p:sp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FE14C2B2-7735-4226-95E8-A95739F7F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8383" y="1649194"/>
            <a:ext cx="5570610" cy="4173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1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52BFD266-19D2-490C-AF89-7E898AC57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4312" y="1496159"/>
            <a:ext cx="5918364" cy="1031132"/>
          </a:xfrm>
        </p:spPr>
        <p:txBody>
          <a:bodyPr>
            <a:noAutofit/>
          </a:bodyPr>
          <a:lstStyle/>
          <a:p>
            <a:r>
              <a:rPr lang="hr-HR" sz="4400" dirty="0">
                <a:latin typeface="+mn-lt"/>
              </a:rPr>
              <a:t>Istočni dio </a:t>
            </a:r>
            <a:r>
              <a:rPr lang="hr-HR" sz="4400" dirty="0" err="1">
                <a:latin typeface="+mn-lt"/>
              </a:rPr>
              <a:t>Sredogorja</a:t>
            </a:r>
            <a:endParaRPr lang="hr-HR" sz="4400" dirty="0">
              <a:latin typeface="+mn-lt"/>
            </a:endParaRP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ED44A9A3-457F-467D-976B-20157D5F6C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63181" y="2504146"/>
            <a:ext cx="7684102" cy="384891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gusto naseljen prostor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područje između gorja </a:t>
            </a:r>
            <a:r>
              <a:rPr lang="hr-HR" sz="2200" dirty="0" err="1"/>
              <a:t>Harz</a:t>
            </a:r>
            <a:r>
              <a:rPr lang="hr-HR" sz="2200" dirty="0"/>
              <a:t>, </a:t>
            </a:r>
            <a:r>
              <a:rPr lang="hr-HR" sz="2200" dirty="0" err="1"/>
              <a:t>Tirinške</a:t>
            </a:r>
            <a:r>
              <a:rPr lang="hr-HR" sz="2200" dirty="0"/>
              <a:t> šume i Rudne gore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na osnovi rudnog bogatstva rano razvijena industrija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Nakon drugog svjetskog rata prostor gospodarski zaostaje</a:t>
            </a:r>
          </a:p>
          <a:p>
            <a:r>
              <a:rPr lang="hr-HR" sz="2400" b="1" dirty="0">
                <a:solidFill>
                  <a:schemeClr val="accent6">
                    <a:lumMod val="50000"/>
                  </a:schemeClr>
                </a:solidFill>
              </a:rPr>
              <a:t>Znaš li zašto?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200" dirty="0"/>
              <a:t>Leipzig i Dresden- najveći gradovi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192AB3B6-20B9-42EF-A0BA-4059D2C8D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075" y="4853480"/>
            <a:ext cx="2591025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447</Words>
  <Application>Microsoft Office PowerPoint</Application>
  <PresentationFormat>Široki zaslon</PresentationFormat>
  <Paragraphs>80</Paragraphs>
  <Slides>13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13</vt:i4>
      </vt:variant>
    </vt:vector>
  </HeadingPairs>
  <TitlesOfParts>
    <vt:vector size="17" baseType="lpstr">
      <vt:lpstr>Calibri</vt:lpstr>
      <vt:lpstr>Arial</vt:lpstr>
      <vt:lpstr>Calibri Light</vt:lpstr>
      <vt:lpstr>Office Theme</vt:lpstr>
      <vt:lpstr>Njemačka – regionalni pregled</vt:lpstr>
      <vt:lpstr>Nakon današnjeg sata moći ćete…</vt:lpstr>
      <vt:lpstr>Regionalna podjela Njemačke</vt:lpstr>
      <vt:lpstr>Južna Njemačka</vt:lpstr>
      <vt:lpstr>  </vt:lpstr>
      <vt:lpstr>Srednja Njemačka</vt:lpstr>
      <vt:lpstr>PowerPoint prezentacija</vt:lpstr>
      <vt:lpstr>PowerPoint prezentacija</vt:lpstr>
      <vt:lpstr>Istočni dio Sredogorja</vt:lpstr>
      <vt:lpstr>Sjeverna Njemačka</vt:lpstr>
      <vt:lpstr>PowerPoint prezentacija</vt:lpstr>
      <vt:lpstr>Zadatak</vt:lpstr>
      <vt:lpstr>Izradio: Damir Vinković, prof.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damir vinković</cp:lastModifiedBy>
  <cp:revision>58</cp:revision>
  <dcterms:created xsi:type="dcterms:W3CDTF">2021-01-04T08:54:24Z</dcterms:created>
  <dcterms:modified xsi:type="dcterms:W3CDTF">2021-07-28T07:18:46Z</dcterms:modified>
</cp:coreProperties>
</file>